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oboto" panose="02000000000000000000" pitchFamily="2" charset="0"/>
      <p:regular r:id="rId17"/>
      <p:bold r:id="rId18"/>
      <p:italic r:id="rId19"/>
      <p:boldItalic r:id="rId20"/>
    </p:embeddedFont>
    <p:embeddedFont>
      <p:font typeface="Roboto Slab" pitchFamily="2"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Kyle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6764a9c805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6764a9c80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Sally - here is the pie charts for pet genders and pet sizes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b5f95bfa1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b5f95bfa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chemeClr val="dk1"/>
                </a:solidFill>
                <a:latin typeface="Roboto Slab"/>
                <a:ea typeface="Roboto Slab"/>
                <a:cs typeface="Roboto Slab"/>
                <a:sym typeface="Roboto Slab"/>
              </a:rPr>
              <a:t>This slide is a recap our our entire work-flow. We get the data, clean the data, created a database, called the database, rendered the jsonified data in back-end localhost, called the back-end host by creating user-interface that selects for particular column/values that renders lists and piecharts.</a:t>
            </a:r>
            <a:endParaRPr sz="17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6764a9c80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6764a9c80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Aijha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6764a9c805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6764a9c80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Aijha</a:t>
            </a:r>
            <a:endParaRPr/>
          </a:p>
          <a:p>
            <a:pPr marL="0" lvl="0" indent="0" algn="l" rtl="0">
              <a:spcBef>
                <a:spcPts val="0"/>
              </a:spcBef>
              <a:spcAft>
                <a:spcPts val="0"/>
              </a:spcAft>
              <a:buNone/>
            </a:pPr>
            <a:r>
              <a:rPr lang="en"/>
              <a:t>--add national sub categories to narrow choice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eff64c9bd2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eff64c9bd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eff64c9bd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eff64c9bd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Kyle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eff64c9bd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eff64c9bd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Upon pulling our API we immediately came across some limitations. We discovered that the api had 14,000 pages and over 200,000 pets at random. Therefore we decided that for the first release of our app the user would be able to locate pets within just the west coast states. However, some major outliers arouse in the states of Alaska and Hawaii. When we filtered through the entire api Hawaii and Alaska only held about 20-30 pets per state. That’s when we decided that the user should be able to adopt based on where there is the most need. Our app allows the user to filter a pet feature and see a visualization to reflect what areas are oversaturated. </a:t>
            </a:r>
            <a:r>
              <a:rPr lang="en">
                <a:solidFill>
                  <a:schemeClr val="dk1"/>
                </a:solidFill>
              </a:rPr>
              <a:t>To expand on our limitations, we also stumbled on pets that were fostered, causing duplicate pet entries in our database.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b5f95bfa11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b5f95bfa1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Ethical Considerations need to be taken very seriously, for the development of our app our api originally presented with personal contact information, which displayed personal phone numbers and emails. therefore we decided to remove the contact information from our database and only keep the URL that reflects the organizations name as a way for the user to contact the organization directly.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5ba52f73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5ba52f7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Kenia- In our ETL process we considered what we data we needed to keep so that our user achieves the most interaction in different filtration categories, therefore when cleaning the data we dropped duplicate pets that came from fostering entries, dropped null values, dropped the personal contact information, and retrieved the state out of each organization_id to allow the user to filter in our app by state.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b5ba52f735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b5ba52f73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Kenia- MongoDB is the database we chose to store our collection in due to the fast connection and nature of pymongo. This allowed us to store our database locally and connect our api routes. For this process we created our database, created the collection, imported our cleaned csv from the ETL process and confirmed that we did not lose any data so that the user can maximize and explore the amount of pets in our database.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5ba52f735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5ba52f73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Sally- After making the database, we needed a way to render the database on a local server. To do that, we created a back-end Flask App. We used Pymongo to call the database using MongoClient() function. Our route to the database was called ‘/check_mongodb’. On the left is our Flask App code and on the right is a screenshot of the render jsonified data in the local server.</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b5ba52f735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b5ba52f735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Sally - To create our user-interface, we chose to use React.js, which is a front-end Javascript library for building user interfaces bose on components. To read our back-end server, we used Axios. To create our charts, we used Victory. On the right you’ll see the code for our Victory pie charts. To render the pie charts, we made components to handle column change, value change, filter data to reflect column and value, change in filtered listing of animals, all of which are controlled by the user-selected dropdown.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eff64c9bd2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eff64c9bd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Sally - To give a preview of our data selected charts, here is the pie charts for pet types and pet ages.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hyperlink" Target="https://analyticsindiamag.com/step-by-step-guide-to-data-analysis-using-sweetviz/" TargetMode="External"/><Relationship Id="rId3" Type="http://schemas.openxmlformats.org/officeDocument/2006/relationships/hyperlink" Target="https://www.petfinder.com/developers/v2/docs/" TargetMode="External"/><Relationship Id="rId7" Type="http://schemas.openxmlformats.org/officeDocument/2006/relationships/hyperlink" Target="https://www.petfinder.com/privacy-policy/e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www.washingtonpost.com/business/2022/01/07/covid-dogs-return-to-work/" TargetMode="External"/><Relationship Id="rId5" Type="http://schemas.openxmlformats.org/officeDocument/2006/relationships/hyperlink" Target="https://rescuegroups.org/" TargetMode="External"/><Relationship Id="rId4" Type="http://schemas.openxmlformats.org/officeDocument/2006/relationships/hyperlink" Target="https://www.shelteranimalscount.org/data-request-individu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An Animal Friend In Need</a:t>
            </a:r>
            <a:endParaRPr sz="4500"/>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1600"/>
              <a:t>Aijha Reed, Sally Anderson, Kyle Novak, Kenia O. Berrios</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body" idx="1"/>
          </p:nvPr>
        </p:nvSpPr>
        <p:spPr>
          <a:xfrm>
            <a:off x="333300" y="300500"/>
            <a:ext cx="4238700" cy="3270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770"/>
              <a:buNone/>
            </a:pPr>
            <a:r>
              <a:rPr lang="en" sz="1480" b="1"/>
              <a:t>PET GENDERS </a:t>
            </a:r>
            <a:endParaRPr sz="1480" b="1"/>
          </a:p>
        </p:txBody>
      </p:sp>
      <p:sp>
        <p:nvSpPr>
          <p:cNvPr id="137" name="Google Shape;137;p22"/>
          <p:cNvSpPr txBox="1">
            <a:spLocks noGrp="1"/>
          </p:cNvSpPr>
          <p:nvPr>
            <p:ph type="body" idx="2"/>
          </p:nvPr>
        </p:nvSpPr>
        <p:spPr>
          <a:xfrm>
            <a:off x="4827725" y="300500"/>
            <a:ext cx="4020900" cy="3270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770"/>
              <a:buNone/>
            </a:pPr>
            <a:r>
              <a:rPr lang="en" sz="1480" b="1"/>
              <a:t>PET SIZES </a:t>
            </a:r>
            <a:endParaRPr sz="1480" b="1"/>
          </a:p>
        </p:txBody>
      </p:sp>
      <p:pic>
        <p:nvPicPr>
          <p:cNvPr id="138" name="Google Shape;138;p22"/>
          <p:cNvPicPr preferRelativeResize="0"/>
          <p:nvPr/>
        </p:nvPicPr>
        <p:blipFill>
          <a:blip r:embed="rId3">
            <a:alphaModFix/>
          </a:blip>
          <a:stretch>
            <a:fillRect/>
          </a:stretch>
        </p:blipFill>
        <p:spPr>
          <a:xfrm>
            <a:off x="56775" y="921750"/>
            <a:ext cx="4606075" cy="3652904"/>
          </a:xfrm>
          <a:prstGeom prst="rect">
            <a:avLst/>
          </a:prstGeom>
          <a:noFill/>
          <a:ln>
            <a:noFill/>
          </a:ln>
        </p:spPr>
      </p:pic>
      <p:pic>
        <p:nvPicPr>
          <p:cNvPr id="139" name="Google Shape;139;p22"/>
          <p:cNvPicPr preferRelativeResize="0"/>
          <p:nvPr/>
        </p:nvPicPr>
        <p:blipFill>
          <a:blip r:embed="rId4">
            <a:alphaModFix/>
          </a:blip>
          <a:stretch>
            <a:fillRect/>
          </a:stretch>
        </p:blipFill>
        <p:spPr>
          <a:xfrm>
            <a:off x="4763025" y="921750"/>
            <a:ext cx="4348995" cy="365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Our Work-Flow </a:t>
            </a:r>
            <a:endParaRPr/>
          </a:p>
        </p:txBody>
      </p:sp>
      <p:sp>
        <p:nvSpPr>
          <p:cNvPr id="145" name="Google Shape;145;p23"/>
          <p:cNvSpPr/>
          <p:nvPr/>
        </p:nvSpPr>
        <p:spPr>
          <a:xfrm>
            <a:off x="461025" y="1517950"/>
            <a:ext cx="1665900" cy="477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Petfinder.com API</a:t>
            </a:r>
            <a:endParaRPr>
              <a:latin typeface="Roboto"/>
              <a:ea typeface="Roboto"/>
              <a:cs typeface="Roboto"/>
              <a:sym typeface="Roboto"/>
            </a:endParaRPr>
          </a:p>
        </p:txBody>
      </p:sp>
      <p:sp>
        <p:nvSpPr>
          <p:cNvPr id="146" name="Google Shape;146;p23"/>
          <p:cNvSpPr/>
          <p:nvPr/>
        </p:nvSpPr>
        <p:spPr>
          <a:xfrm>
            <a:off x="751025" y="3375200"/>
            <a:ext cx="956700" cy="550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ETL</a:t>
            </a:r>
            <a:endParaRPr>
              <a:latin typeface="Roboto"/>
              <a:ea typeface="Roboto"/>
              <a:cs typeface="Roboto"/>
              <a:sym typeface="Roboto"/>
            </a:endParaRPr>
          </a:p>
        </p:txBody>
      </p:sp>
      <p:sp>
        <p:nvSpPr>
          <p:cNvPr id="147" name="Google Shape;147;p23"/>
          <p:cNvSpPr/>
          <p:nvPr/>
        </p:nvSpPr>
        <p:spPr>
          <a:xfrm>
            <a:off x="2369925" y="2553675"/>
            <a:ext cx="1071300" cy="583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MongoDB</a:t>
            </a:r>
            <a:endParaRPr>
              <a:latin typeface="Roboto"/>
              <a:ea typeface="Roboto"/>
              <a:cs typeface="Roboto"/>
              <a:sym typeface="Roboto"/>
            </a:endParaRPr>
          </a:p>
        </p:txBody>
      </p:sp>
      <p:sp>
        <p:nvSpPr>
          <p:cNvPr id="148" name="Google Shape;148;p23"/>
          <p:cNvSpPr/>
          <p:nvPr/>
        </p:nvSpPr>
        <p:spPr>
          <a:xfrm>
            <a:off x="4017750" y="1469575"/>
            <a:ext cx="1191000" cy="686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Flask App</a:t>
            </a:r>
            <a:endParaRPr>
              <a:latin typeface="Roboto"/>
              <a:ea typeface="Roboto"/>
              <a:cs typeface="Roboto"/>
              <a:sym typeface="Roboto"/>
            </a:endParaRPr>
          </a:p>
        </p:txBody>
      </p:sp>
      <p:sp>
        <p:nvSpPr>
          <p:cNvPr id="149" name="Google Shape;149;p23"/>
          <p:cNvSpPr/>
          <p:nvPr/>
        </p:nvSpPr>
        <p:spPr>
          <a:xfrm>
            <a:off x="6958525" y="3945975"/>
            <a:ext cx="1486200" cy="477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Website</a:t>
            </a:r>
            <a:endParaRPr>
              <a:latin typeface="Roboto"/>
              <a:ea typeface="Roboto"/>
              <a:cs typeface="Roboto"/>
              <a:sym typeface="Roboto"/>
            </a:endParaRPr>
          </a:p>
        </p:txBody>
      </p:sp>
      <p:sp>
        <p:nvSpPr>
          <p:cNvPr id="150" name="Google Shape;150;p23"/>
          <p:cNvSpPr/>
          <p:nvPr/>
        </p:nvSpPr>
        <p:spPr>
          <a:xfrm>
            <a:off x="7099575" y="1413850"/>
            <a:ext cx="1147800" cy="686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React.js</a:t>
            </a:r>
            <a:endParaRPr>
              <a:latin typeface="Roboto"/>
              <a:ea typeface="Roboto"/>
              <a:cs typeface="Roboto"/>
              <a:sym typeface="Roboto"/>
            </a:endParaRPr>
          </a:p>
        </p:txBody>
      </p:sp>
      <p:sp>
        <p:nvSpPr>
          <p:cNvPr id="151" name="Google Shape;151;p23"/>
          <p:cNvSpPr/>
          <p:nvPr/>
        </p:nvSpPr>
        <p:spPr>
          <a:xfrm>
            <a:off x="1187350" y="2124827"/>
            <a:ext cx="210900" cy="112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2" name="Google Shape;152;p23"/>
          <p:cNvSpPr/>
          <p:nvPr/>
        </p:nvSpPr>
        <p:spPr>
          <a:xfrm>
            <a:off x="1806550" y="3246225"/>
            <a:ext cx="1215000" cy="4461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3" name="Google Shape;153;p23"/>
          <p:cNvSpPr/>
          <p:nvPr/>
        </p:nvSpPr>
        <p:spPr>
          <a:xfrm>
            <a:off x="3530800" y="2324563"/>
            <a:ext cx="1215000" cy="4173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4" name="Google Shape;154;p23"/>
          <p:cNvSpPr/>
          <p:nvPr/>
        </p:nvSpPr>
        <p:spPr>
          <a:xfrm>
            <a:off x="7481525" y="2267613"/>
            <a:ext cx="210900" cy="1541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5" name="Google Shape;155;p23"/>
          <p:cNvSpPr/>
          <p:nvPr/>
        </p:nvSpPr>
        <p:spPr>
          <a:xfrm>
            <a:off x="5338200" y="1601225"/>
            <a:ext cx="1665900" cy="21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6" name="Google Shape;156;p23"/>
          <p:cNvSpPr/>
          <p:nvPr/>
        </p:nvSpPr>
        <p:spPr>
          <a:xfrm>
            <a:off x="154525" y="2267613"/>
            <a:ext cx="894600" cy="766500"/>
          </a:xfrm>
          <a:prstGeom prst="ellipse">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a:ea typeface="Roboto"/>
                <a:cs typeface="Roboto"/>
                <a:sym typeface="Roboto"/>
              </a:rPr>
              <a:t>Load Raw Data</a:t>
            </a:r>
            <a:endParaRPr sz="800">
              <a:latin typeface="Roboto"/>
              <a:ea typeface="Roboto"/>
              <a:cs typeface="Roboto"/>
              <a:sym typeface="Roboto"/>
            </a:endParaRPr>
          </a:p>
        </p:txBody>
      </p:sp>
      <p:sp>
        <p:nvSpPr>
          <p:cNvPr id="157" name="Google Shape;157;p23"/>
          <p:cNvSpPr/>
          <p:nvPr/>
        </p:nvSpPr>
        <p:spPr>
          <a:xfrm>
            <a:off x="2023350" y="3801663"/>
            <a:ext cx="894600" cy="766500"/>
          </a:xfrm>
          <a:prstGeom prst="ellipse">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a:ea typeface="Roboto"/>
                <a:cs typeface="Roboto"/>
                <a:sym typeface="Roboto"/>
              </a:rPr>
              <a:t>Export Cleaned data in .csv file</a:t>
            </a:r>
            <a:endParaRPr sz="800">
              <a:latin typeface="Roboto"/>
              <a:ea typeface="Roboto"/>
              <a:cs typeface="Roboto"/>
              <a:sym typeface="Roboto"/>
            </a:endParaRPr>
          </a:p>
        </p:txBody>
      </p:sp>
      <p:sp>
        <p:nvSpPr>
          <p:cNvPr id="158" name="Google Shape;158;p23"/>
          <p:cNvSpPr/>
          <p:nvPr/>
        </p:nvSpPr>
        <p:spPr>
          <a:xfrm>
            <a:off x="4064025" y="2814375"/>
            <a:ext cx="922500" cy="893700"/>
          </a:xfrm>
          <a:prstGeom prst="ellipse">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a:ea typeface="Roboto"/>
                <a:cs typeface="Roboto"/>
                <a:sym typeface="Roboto"/>
              </a:rPr>
              <a:t>Reads database using Pymongo</a:t>
            </a:r>
            <a:endParaRPr sz="800">
              <a:latin typeface="Roboto"/>
              <a:ea typeface="Roboto"/>
              <a:cs typeface="Roboto"/>
              <a:sym typeface="Roboto"/>
            </a:endParaRPr>
          </a:p>
        </p:txBody>
      </p:sp>
      <p:sp>
        <p:nvSpPr>
          <p:cNvPr id="159" name="Google Shape;159;p23"/>
          <p:cNvSpPr/>
          <p:nvPr/>
        </p:nvSpPr>
        <p:spPr>
          <a:xfrm>
            <a:off x="5605163" y="1818725"/>
            <a:ext cx="1098000" cy="851400"/>
          </a:xfrm>
          <a:prstGeom prst="ellipse">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a:ea typeface="Roboto"/>
                <a:cs typeface="Roboto"/>
                <a:sym typeface="Roboto"/>
              </a:rPr>
              <a:t>Renders json dictionary in local-host</a:t>
            </a:r>
            <a:endParaRPr sz="800">
              <a:latin typeface="Roboto"/>
              <a:ea typeface="Roboto"/>
              <a:cs typeface="Roboto"/>
              <a:sym typeface="Roboto"/>
            </a:endParaRPr>
          </a:p>
          <a:p>
            <a:pPr marL="0" lvl="0" indent="0" algn="ctr" rtl="0">
              <a:spcBef>
                <a:spcPts val="0"/>
              </a:spcBef>
              <a:spcAft>
                <a:spcPts val="0"/>
              </a:spcAft>
              <a:buNone/>
            </a:pPr>
            <a:r>
              <a:rPr lang="en" sz="800">
                <a:latin typeface="Roboto"/>
                <a:ea typeface="Roboto"/>
                <a:cs typeface="Roboto"/>
                <a:sym typeface="Roboto"/>
              </a:rPr>
              <a:t>server</a:t>
            </a:r>
            <a:endParaRPr sz="800">
              <a:latin typeface="Roboto"/>
              <a:ea typeface="Roboto"/>
              <a:cs typeface="Roboto"/>
              <a:sym typeface="Roboto"/>
            </a:endParaRPr>
          </a:p>
        </p:txBody>
      </p:sp>
      <p:sp>
        <p:nvSpPr>
          <p:cNvPr id="160" name="Google Shape;160;p23"/>
          <p:cNvSpPr/>
          <p:nvPr/>
        </p:nvSpPr>
        <p:spPr>
          <a:xfrm>
            <a:off x="7727550" y="2302275"/>
            <a:ext cx="1191000" cy="1053000"/>
          </a:xfrm>
          <a:prstGeom prst="ellipse">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a:ea typeface="Roboto"/>
                <a:cs typeface="Roboto"/>
                <a:sym typeface="Roboto"/>
              </a:rPr>
              <a:t>Renders data list, selector dropdown buttons, and pie charts</a:t>
            </a:r>
            <a:endParaRPr sz="800">
              <a:latin typeface="Roboto"/>
              <a:ea typeface="Roboto"/>
              <a:cs typeface="Roboto"/>
              <a:sym typeface="Roboto"/>
            </a:endParaRPr>
          </a:p>
        </p:txBody>
      </p:sp>
      <p:pic>
        <p:nvPicPr>
          <p:cNvPr id="161" name="Google Shape;161;p23"/>
          <p:cNvPicPr preferRelativeResize="0"/>
          <p:nvPr/>
        </p:nvPicPr>
        <p:blipFill>
          <a:blip r:embed="rId3">
            <a:alphaModFix/>
          </a:blip>
          <a:stretch>
            <a:fillRect/>
          </a:stretch>
        </p:blipFill>
        <p:spPr>
          <a:xfrm>
            <a:off x="5408176" y="3034121"/>
            <a:ext cx="1215000" cy="1637880"/>
          </a:xfrm>
          <a:prstGeom prst="rect">
            <a:avLst/>
          </a:prstGeom>
          <a:noFill/>
          <a:ln w="38100" cap="flat" cmpd="sng">
            <a:solidFill>
              <a:srgbClr val="5E696C"/>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Demo</a:t>
            </a:r>
            <a:endParaRPr/>
          </a:p>
        </p:txBody>
      </p:sp>
      <p:pic>
        <p:nvPicPr>
          <p:cNvPr id="167" name="Google Shape;167;p24"/>
          <p:cNvPicPr preferRelativeResize="0"/>
          <p:nvPr/>
        </p:nvPicPr>
        <p:blipFill>
          <a:blip r:embed="rId3">
            <a:alphaModFix/>
          </a:blip>
          <a:stretch>
            <a:fillRect/>
          </a:stretch>
        </p:blipFill>
        <p:spPr>
          <a:xfrm>
            <a:off x="2362774" y="2641499"/>
            <a:ext cx="3136201" cy="2314144"/>
          </a:xfrm>
          <a:prstGeom prst="rect">
            <a:avLst/>
          </a:prstGeom>
          <a:noFill/>
          <a:ln>
            <a:noFill/>
          </a:ln>
        </p:spPr>
      </p:pic>
      <p:pic>
        <p:nvPicPr>
          <p:cNvPr id="168" name="Google Shape;168;p24"/>
          <p:cNvPicPr preferRelativeResize="0"/>
          <p:nvPr/>
        </p:nvPicPr>
        <p:blipFill>
          <a:blip r:embed="rId4">
            <a:alphaModFix/>
          </a:blip>
          <a:stretch>
            <a:fillRect/>
          </a:stretch>
        </p:blipFill>
        <p:spPr>
          <a:xfrm>
            <a:off x="5619901" y="2641493"/>
            <a:ext cx="3136201" cy="2308174"/>
          </a:xfrm>
          <a:prstGeom prst="rect">
            <a:avLst/>
          </a:prstGeom>
          <a:noFill/>
          <a:ln>
            <a:noFill/>
          </a:ln>
        </p:spPr>
      </p:pic>
      <p:pic>
        <p:nvPicPr>
          <p:cNvPr id="169" name="Google Shape;169;p24"/>
          <p:cNvPicPr preferRelativeResize="0"/>
          <p:nvPr/>
        </p:nvPicPr>
        <p:blipFill>
          <a:blip r:embed="rId5">
            <a:alphaModFix/>
          </a:blip>
          <a:stretch>
            <a:fillRect/>
          </a:stretch>
        </p:blipFill>
        <p:spPr>
          <a:xfrm>
            <a:off x="5553452" y="263575"/>
            <a:ext cx="3202648" cy="2308174"/>
          </a:xfrm>
          <a:prstGeom prst="rect">
            <a:avLst/>
          </a:prstGeom>
          <a:noFill/>
          <a:ln>
            <a:noFill/>
          </a:ln>
        </p:spPr>
      </p:pic>
      <p:pic>
        <p:nvPicPr>
          <p:cNvPr id="170" name="Google Shape;170;p24"/>
          <p:cNvPicPr preferRelativeResize="0"/>
          <p:nvPr/>
        </p:nvPicPr>
        <p:blipFill>
          <a:blip r:embed="rId6">
            <a:alphaModFix/>
          </a:blip>
          <a:stretch>
            <a:fillRect/>
          </a:stretch>
        </p:blipFill>
        <p:spPr>
          <a:xfrm>
            <a:off x="2362775" y="263575"/>
            <a:ext cx="3043944" cy="226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Future Works</a:t>
            </a:r>
            <a:r>
              <a:rPr lang="en"/>
              <a:t> </a:t>
            </a:r>
            <a:r>
              <a:rPr lang="en" sz="1200">
                <a:latin typeface="Roboto"/>
                <a:ea typeface="Roboto"/>
                <a:cs typeface="Roboto"/>
                <a:sym typeface="Roboto"/>
              </a:rPr>
              <a:t>and conclusion </a:t>
            </a:r>
            <a:endParaRPr sz="1500"/>
          </a:p>
        </p:txBody>
      </p:sp>
      <p:sp>
        <p:nvSpPr>
          <p:cNvPr id="176" name="Google Shape;176;p2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a:t>Our website allows you to enhance your pet adoption process by way of visualization. </a:t>
            </a:r>
            <a:endParaRPr sz="1500" b="1"/>
          </a:p>
          <a:p>
            <a:pPr marL="0" lvl="0" indent="0" algn="l" rtl="0">
              <a:spcBef>
                <a:spcPts val="1200"/>
              </a:spcBef>
              <a:spcAft>
                <a:spcPts val="0"/>
              </a:spcAft>
              <a:buNone/>
            </a:pPr>
            <a:r>
              <a:rPr lang="en" b="1"/>
              <a:t>Adopt the animal in the most need of adoption.</a:t>
            </a:r>
            <a:endParaRPr b="1"/>
          </a:p>
          <a:p>
            <a:pPr marL="0" lvl="0" indent="0" algn="l" rtl="0">
              <a:spcBef>
                <a:spcPts val="1200"/>
              </a:spcBef>
              <a:spcAft>
                <a:spcPts val="0"/>
              </a:spcAft>
              <a:buNone/>
            </a:pPr>
            <a:r>
              <a:rPr lang="en" u="sng"/>
              <a:t>Future work:</a:t>
            </a:r>
            <a:endParaRPr u="sng"/>
          </a:p>
          <a:p>
            <a:pPr marL="457200" lvl="0" indent="-304800" algn="l" rtl="0">
              <a:spcBef>
                <a:spcPts val="1200"/>
              </a:spcBef>
              <a:spcAft>
                <a:spcPts val="0"/>
              </a:spcAft>
              <a:buSzPts val="1200"/>
              <a:buChar char="●"/>
            </a:pPr>
            <a:r>
              <a:rPr lang="en" sz="1200"/>
              <a:t>Embed a direct link to the animal selected</a:t>
            </a:r>
            <a:endParaRPr sz="1200"/>
          </a:p>
          <a:p>
            <a:pPr marL="457200" lvl="0" indent="-304800" algn="l" rtl="0">
              <a:spcBef>
                <a:spcPts val="0"/>
              </a:spcBef>
              <a:spcAft>
                <a:spcPts val="0"/>
              </a:spcAft>
              <a:buSzPts val="1200"/>
              <a:buChar char="●"/>
            </a:pPr>
            <a:r>
              <a:rPr lang="en" sz="1200"/>
              <a:t>Add extended dropdown sub-categories</a:t>
            </a:r>
            <a:endParaRPr/>
          </a:p>
          <a:p>
            <a:pPr marL="457200" lvl="0" indent="-304800" algn="l" rtl="0">
              <a:spcBef>
                <a:spcPts val="0"/>
              </a:spcBef>
              <a:spcAft>
                <a:spcPts val="0"/>
              </a:spcAft>
              <a:buSzPts val="1200"/>
              <a:buChar char="●"/>
            </a:pPr>
            <a:r>
              <a:rPr lang="en" sz="1200"/>
              <a:t>Coding to be adaptable for the visualizations to look smoothly on different devices</a:t>
            </a:r>
            <a:endParaRPr/>
          </a:p>
          <a:p>
            <a:pPr marL="0" lvl="0" indent="0" algn="l" rtl="0">
              <a:spcBef>
                <a:spcPts val="1200"/>
              </a:spcBef>
              <a:spcAft>
                <a:spcPts val="1200"/>
              </a:spcAft>
              <a:buNone/>
            </a:pPr>
            <a:endParaRPr/>
          </a:p>
        </p:txBody>
      </p:sp>
      <p:pic>
        <p:nvPicPr>
          <p:cNvPr id="177" name="Google Shape;177;p25"/>
          <p:cNvPicPr preferRelativeResize="0"/>
          <p:nvPr/>
        </p:nvPicPr>
        <p:blipFill>
          <a:blip r:embed="rId3">
            <a:alphaModFix/>
          </a:blip>
          <a:stretch>
            <a:fillRect/>
          </a:stretch>
        </p:blipFill>
        <p:spPr>
          <a:xfrm>
            <a:off x="7863175" y="159100"/>
            <a:ext cx="1120950" cy="2104675"/>
          </a:xfrm>
          <a:prstGeom prst="rect">
            <a:avLst/>
          </a:prstGeom>
          <a:noFill/>
          <a:ln w="38100" cap="flat" cmpd="sng">
            <a:solidFill>
              <a:srgbClr val="5E696C"/>
            </a:solidFill>
            <a:prstDash val="solid"/>
            <a:round/>
            <a:headEnd type="none" w="sm" len="sm"/>
            <a:tailEnd type="none" w="sm" len="sm"/>
          </a:ln>
        </p:spPr>
      </p:pic>
      <p:pic>
        <p:nvPicPr>
          <p:cNvPr id="178" name="Google Shape;178;p25"/>
          <p:cNvPicPr preferRelativeResize="0"/>
          <p:nvPr/>
        </p:nvPicPr>
        <p:blipFill>
          <a:blip r:embed="rId4">
            <a:alphaModFix/>
          </a:blip>
          <a:stretch>
            <a:fillRect/>
          </a:stretch>
        </p:blipFill>
        <p:spPr>
          <a:xfrm>
            <a:off x="4436112" y="153475"/>
            <a:ext cx="1596488" cy="2043725"/>
          </a:xfrm>
          <a:prstGeom prst="rect">
            <a:avLst/>
          </a:prstGeom>
          <a:noFill/>
          <a:ln w="38100" cap="flat" cmpd="sng">
            <a:solidFill>
              <a:srgbClr val="5E696C"/>
            </a:solidFill>
            <a:prstDash val="solid"/>
            <a:round/>
            <a:headEnd type="none" w="sm" len="sm"/>
            <a:tailEnd type="none" w="sm" len="sm"/>
          </a:ln>
        </p:spPr>
      </p:pic>
      <p:pic>
        <p:nvPicPr>
          <p:cNvPr id="179" name="Google Shape;179;p25"/>
          <p:cNvPicPr preferRelativeResize="0"/>
          <p:nvPr/>
        </p:nvPicPr>
        <p:blipFill>
          <a:blip r:embed="rId5">
            <a:alphaModFix/>
          </a:blip>
          <a:stretch>
            <a:fillRect/>
          </a:stretch>
        </p:blipFill>
        <p:spPr>
          <a:xfrm>
            <a:off x="6169800" y="153475"/>
            <a:ext cx="1473264" cy="2104675"/>
          </a:xfrm>
          <a:prstGeom prst="rect">
            <a:avLst/>
          </a:prstGeom>
          <a:noFill/>
          <a:ln w="38100" cap="flat" cmpd="sng">
            <a:solidFill>
              <a:srgbClr val="5E696C"/>
            </a:solidFill>
            <a:prstDash val="solid"/>
            <a:round/>
            <a:headEnd type="none" w="sm" len="sm"/>
            <a:tailEnd type="none" w="sm" len="sm"/>
          </a:ln>
        </p:spPr>
      </p:pic>
      <p:pic>
        <p:nvPicPr>
          <p:cNvPr id="180" name="Google Shape;180;p25"/>
          <p:cNvPicPr preferRelativeResize="0"/>
          <p:nvPr/>
        </p:nvPicPr>
        <p:blipFill>
          <a:blip r:embed="rId6">
            <a:alphaModFix/>
          </a:blip>
          <a:stretch>
            <a:fillRect/>
          </a:stretch>
        </p:blipFill>
        <p:spPr>
          <a:xfrm>
            <a:off x="7799745" y="2354025"/>
            <a:ext cx="1255604" cy="2104675"/>
          </a:xfrm>
          <a:prstGeom prst="rect">
            <a:avLst/>
          </a:prstGeom>
          <a:noFill/>
          <a:ln w="38100" cap="flat" cmpd="sng">
            <a:solidFill>
              <a:srgbClr val="5E696C"/>
            </a:solidFill>
            <a:prstDash val="solid"/>
            <a:round/>
            <a:headEnd type="none" w="sm" len="sm"/>
            <a:tailEnd type="none" w="sm" len="sm"/>
          </a:ln>
        </p:spPr>
      </p:pic>
      <p:pic>
        <p:nvPicPr>
          <p:cNvPr id="181" name="Google Shape;181;p25"/>
          <p:cNvPicPr preferRelativeResize="0"/>
          <p:nvPr/>
        </p:nvPicPr>
        <p:blipFill>
          <a:blip r:embed="rId7">
            <a:alphaModFix/>
          </a:blip>
          <a:stretch>
            <a:fillRect/>
          </a:stretch>
        </p:blipFill>
        <p:spPr>
          <a:xfrm>
            <a:off x="6169800" y="2391025"/>
            <a:ext cx="1473275" cy="2043719"/>
          </a:xfrm>
          <a:prstGeom prst="rect">
            <a:avLst/>
          </a:prstGeom>
          <a:noFill/>
          <a:ln w="38100" cap="flat" cmpd="sng">
            <a:solidFill>
              <a:srgbClr val="5E696C"/>
            </a:solidFill>
            <a:prstDash val="solid"/>
            <a:round/>
            <a:headEnd type="none" w="sm" len="sm"/>
            <a:tailEnd type="none" w="sm" len="sm"/>
          </a:ln>
        </p:spPr>
      </p:pic>
      <p:pic>
        <p:nvPicPr>
          <p:cNvPr id="182" name="Google Shape;182;p25"/>
          <p:cNvPicPr preferRelativeResize="0"/>
          <p:nvPr/>
        </p:nvPicPr>
        <p:blipFill>
          <a:blip r:embed="rId8">
            <a:alphaModFix/>
          </a:blip>
          <a:stretch>
            <a:fillRect/>
          </a:stretch>
        </p:blipFill>
        <p:spPr>
          <a:xfrm>
            <a:off x="4493850" y="2316625"/>
            <a:ext cx="1473275" cy="2104675"/>
          </a:xfrm>
          <a:prstGeom prst="rect">
            <a:avLst/>
          </a:prstGeom>
          <a:noFill/>
          <a:ln w="38100" cap="flat" cmpd="sng">
            <a:solidFill>
              <a:srgbClr val="5E696C"/>
            </a:solidFill>
            <a:prstDash val="solid"/>
            <a:round/>
            <a:headEnd type="none" w="sm" len="sm"/>
            <a:tailEnd type="none" w="sm" len="sm"/>
          </a:ln>
        </p:spPr>
      </p:pic>
      <p:pic>
        <p:nvPicPr>
          <p:cNvPr id="183" name="Google Shape;183;p25"/>
          <p:cNvPicPr preferRelativeResize="0"/>
          <p:nvPr/>
        </p:nvPicPr>
        <p:blipFill>
          <a:blip r:embed="rId9">
            <a:alphaModFix/>
          </a:blip>
          <a:stretch>
            <a:fillRect/>
          </a:stretch>
        </p:blipFill>
        <p:spPr>
          <a:xfrm>
            <a:off x="89553" y="1484875"/>
            <a:ext cx="405427" cy="371576"/>
          </a:xfrm>
          <a:prstGeom prst="rect">
            <a:avLst/>
          </a:prstGeom>
          <a:noFill/>
          <a:ln>
            <a:noFill/>
          </a:ln>
        </p:spPr>
      </p:pic>
      <p:pic>
        <p:nvPicPr>
          <p:cNvPr id="184" name="Google Shape;184;p25"/>
          <p:cNvPicPr preferRelativeResize="0"/>
          <p:nvPr/>
        </p:nvPicPr>
        <p:blipFill>
          <a:blip r:embed="rId9">
            <a:alphaModFix/>
          </a:blip>
          <a:stretch>
            <a:fillRect/>
          </a:stretch>
        </p:blipFill>
        <p:spPr>
          <a:xfrm>
            <a:off x="89553" y="2166700"/>
            <a:ext cx="405427" cy="371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References</a:t>
            </a:r>
            <a:endParaRPr/>
          </a:p>
        </p:txBody>
      </p:sp>
      <p:sp>
        <p:nvSpPr>
          <p:cNvPr id="190" name="Google Shape;190;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914400" lvl="1" indent="-317500" algn="l" rtl="0">
              <a:spcBef>
                <a:spcPts val="0"/>
              </a:spcBef>
              <a:spcAft>
                <a:spcPts val="0"/>
              </a:spcAft>
              <a:buSzPts val="1400"/>
              <a:buFont typeface="Arial"/>
              <a:buChar char="○"/>
            </a:pPr>
            <a:r>
              <a:rPr lang="en" u="sng">
                <a:latin typeface="Arial"/>
                <a:ea typeface="Arial"/>
                <a:cs typeface="Arial"/>
                <a:sym typeface="Arial"/>
                <a:hlinkClick r:id="rId3"/>
              </a:rPr>
              <a:t>https://www.petfinder.com/developers/v2/docs/</a:t>
            </a:r>
            <a:r>
              <a:rPr lang="en">
                <a:latin typeface="Arial"/>
                <a:ea typeface="Arial"/>
                <a:cs typeface="Arial"/>
                <a:sym typeface="Arial"/>
              </a:rPr>
              <a:t> </a:t>
            </a:r>
            <a:endParaRPr>
              <a:latin typeface="Arial"/>
              <a:ea typeface="Arial"/>
              <a:cs typeface="Arial"/>
              <a:sym typeface="Arial"/>
            </a:endParaRPr>
          </a:p>
          <a:p>
            <a:pPr marL="914400" lvl="1" indent="-317500" algn="l" rtl="0">
              <a:spcBef>
                <a:spcPts val="0"/>
              </a:spcBef>
              <a:spcAft>
                <a:spcPts val="0"/>
              </a:spcAft>
              <a:buSzPts val="1400"/>
              <a:buFont typeface="Arial"/>
              <a:buChar char="○"/>
            </a:pPr>
            <a:r>
              <a:rPr lang="en" u="sng">
                <a:latin typeface="Arial"/>
                <a:ea typeface="Arial"/>
                <a:cs typeface="Arial"/>
                <a:sym typeface="Arial"/>
                <a:hlinkClick r:id="rId4"/>
              </a:rPr>
              <a:t>https://www.shelteranimalscount.org/data-request-individuals/</a:t>
            </a:r>
            <a:endParaRPr>
              <a:latin typeface="Arial"/>
              <a:ea typeface="Arial"/>
              <a:cs typeface="Arial"/>
              <a:sym typeface="Arial"/>
            </a:endParaRPr>
          </a:p>
          <a:p>
            <a:pPr marL="914400" lvl="1" indent="-317500" algn="l" rtl="0">
              <a:spcBef>
                <a:spcPts val="0"/>
              </a:spcBef>
              <a:spcAft>
                <a:spcPts val="0"/>
              </a:spcAft>
              <a:buSzPts val="1400"/>
              <a:buFont typeface="Arial"/>
              <a:buChar char="○"/>
            </a:pPr>
            <a:r>
              <a:rPr lang="en" u="sng">
                <a:latin typeface="Arial"/>
                <a:ea typeface="Arial"/>
                <a:cs typeface="Arial"/>
                <a:sym typeface="Arial"/>
                <a:hlinkClick r:id="rId5"/>
              </a:rPr>
              <a:t>https://rescuegroups.org/</a:t>
            </a:r>
            <a:endParaRPr/>
          </a:p>
          <a:p>
            <a:pPr marL="914400" lvl="1" indent="-317500" algn="l" rtl="0">
              <a:spcBef>
                <a:spcPts val="0"/>
              </a:spcBef>
              <a:spcAft>
                <a:spcPts val="0"/>
              </a:spcAft>
              <a:buSzPts val="1400"/>
              <a:buChar char="○"/>
            </a:pPr>
            <a:r>
              <a:rPr lang="en"/>
              <a:t>Jared’s help</a:t>
            </a:r>
            <a:endParaRPr/>
          </a:p>
          <a:p>
            <a:pPr marL="914400" lvl="1" indent="-317500" algn="l" rtl="0">
              <a:spcBef>
                <a:spcPts val="0"/>
              </a:spcBef>
              <a:spcAft>
                <a:spcPts val="0"/>
              </a:spcAft>
              <a:buSzPts val="1400"/>
              <a:buChar char="○"/>
            </a:pPr>
            <a:r>
              <a:rPr lang="en" u="sng">
                <a:latin typeface="Arial"/>
                <a:ea typeface="Arial"/>
                <a:cs typeface="Arial"/>
                <a:sym typeface="Arial"/>
                <a:hlinkClick r:id="rId6"/>
              </a:rPr>
              <a:t>https://www.washingtonpost.com/business/2022/01/07/covid-dogs-return-to-work/</a:t>
            </a:r>
            <a:endParaRPr/>
          </a:p>
          <a:p>
            <a:pPr marL="914400" lvl="1" indent="-317500" algn="l" rtl="0">
              <a:spcBef>
                <a:spcPts val="0"/>
              </a:spcBef>
              <a:spcAft>
                <a:spcPts val="0"/>
              </a:spcAft>
              <a:buSzPts val="1400"/>
              <a:buChar char="○"/>
            </a:pPr>
            <a:r>
              <a:rPr lang="en" u="sng">
                <a:latin typeface="Arial"/>
                <a:ea typeface="Arial"/>
                <a:cs typeface="Arial"/>
                <a:sym typeface="Arial"/>
                <a:hlinkClick r:id="rId7"/>
              </a:rPr>
              <a:t>https://www.petfinder.com/privacy-policy/en/</a:t>
            </a:r>
            <a:endParaRPr/>
          </a:p>
          <a:p>
            <a:pPr marL="914400" lvl="1" indent="-317500" algn="l" rtl="0">
              <a:spcBef>
                <a:spcPts val="0"/>
              </a:spcBef>
              <a:spcAft>
                <a:spcPts val="0"/>
              </a:spcAft>
              <a:buSzPts val="1400"/>
              <a:buChar char="○"/>
            </a:pPr>
            <a:r>
              <a:rPr lang="en"/>
              <a:t>Chat-GPT 3.5</a:t>
            </a:r>
            <a:endParaRPr/>
          </a:p>
          <a:p>
            <a:pPr marL="914400" lvl="1" indent="-317500" algn="l" rtl="0">
              <a:spcBef>
                <a:spcPts val="0"/>
              </a:spcBef>
              <a:spcAft>
                <a:spcPts val="0"/>
              </a:spcAft>
              <a:buSzPts val="1400"/>
              <a:buChar char="○"/>
            </a:pPr>
            <a:r>
              <a:rPr lang="en"/>
              <a:t>Victory Chart</a:t>
            </a:r>
            <a:endParaRPr/>
          </a:p>
          <a:p>
            <a:pPr marL="914400" lvl="1" indent="-317500" algn="l" rtl="0">
              <a:spcBef>
                <a:spcPts val="0"/>
              </a:spcBef>
              <a:spcAft>
                <a:spcPts val="0"/>
              </a:spcAft>
              <a:buSzPts val="1400"/>
              <a:buChar char="○"/>
            </a:pPr>
            <a:r>
              <a:rPr lang="en" u="sng">
                <a:latin typeface="Arial"/>
                <a:ea typeface="Arial"/>
                <a:cs typeface="Arial"/>
                <a:sym typeface="Arial"/>
                <a:hlinkClick r:id="rId8"/>
              </a:rPr>
              <a:t>https://analyticsindiamag.com/step-by-step-guide-to-data-analysis-using-sweetviz/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Petfinder API</a:t>
            </a:r>
            <a:endParaRPr/>
          </a:p>
        </p:txBody>
      </p:sp>
      <p:pic>
        <p:nvPicPr>
          <p:cNvPr id="70" name="Google Shape;70;p14"/>
          <p:cNvPicPr preferRelativeResize="0"/>
          <p:nvPr/>
        </p:nvPicPr>
        <p:blipFill>
          <a:blip r:embed="rId3">
            <a:alphaModFix/>
          </a:blip>
          <a:stretch>
            <a:fillRect/>
          </a:stretch>
        </p:blipFill>
        <p:spPr>
          <a:xfrm>
            <a:off x="3059975" y="949225"/>
            <a:ext cx="5643300" cy="2799606"/>
          </a:xfrm>
          <a:prstGeom prst="rect">
            <a:avLst/>
          </a:prstGeom>
          <a:noFill/>
          <a:ln>
            <a:noFill/>
          </a:ln>
        </p:spPr>
      </p:pic>
      <p:pic>
        <p:nvPicPr>
          <p:cNvPr id="71" name="Google Shape;71;p14"/>
          <p:cNvPicPr preferRelativeResize="0"/>
          <p:nvPr/>
        </p:nvPicPr>
        <p:blipFill>
          <a:blip r:embed="rId4">
            <a:alphaModFix/>
          </a:blip>
          <a:stretch>
            <a:fillRect/>
          </a:stretch>
        </p:blipFill>
        <p:spPr>
          <a:xfrm>
            <a:off x="3059975" y="3876225"/>
            <a:ext cx="5643300" cy="802443"/>
          </a:xfrm>
          <a:prstGeom prst="rect">
            <a:avLst/>
          </a:prstGeom>
          <a:noFill/>
          <a:ln>
            <a:noFill/>
          </a:ln>
        </p:spPr>
      </p:pic>
      <p:sp>
        <p:nvSpPr>
          <p:cNvPr id="72" name="Google Shape;72;p14"/>
          <p:cNvSpPr txBox="1"/>
          <p:nvPr/>
        </p:nvSpPr>
        <p:spPr>
          <a:xfrm>
            <a:off x="0" y="1512800"/>
            <a:ext cx="3060000" cy="3165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Pets of all kinds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Dogs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Cats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Rabbits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Chickens…</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API Considerations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Shelter Animal Counts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Rescue Groups.org</a:t>
            </a:r>
            <a:endParaRPr sz="18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Limitations</a:t>
            </a:r>
            <a:endParaRPr/>
          </a:p>
        </p:txBody>
      </p:sp>
      <p:sp>
        <p:nvSpPr>
          <p:cNvPr id="78" name="Google Shape;78;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Extremely large dataset</a:t>
            </a:r>
            <a:endParaRPr/>
          </a:p>
          <a:p>
            <a:pPr marL="914400" lvl="1" indent="-317500" algn="l" rtl="0">
              <a:spcBef>
                <a:spcPts val="0"/>
              </a:spcBef>
              <a:spcAft>
                <a:spcPts val="0"/>
              </a:spcAft>
              <a:buSzPts val="1400"/>
              <a:buChar char="○"/>
            </a:pPr>
            <a:r>
              <a:rPr lang="en"/>
              <a:t>14,000 pages worth of data</a:t>
            </a:r>
            <a:endParaRPr/>
          </a:p>
          <a:p>
            <a:pPr marL="914400" lvl="1" indent="-317500" algn="l" rtl="0">
              <a:spcBef>
                <a:spcPts val="0"/>
              </a:spcBef>
              <a:spcAft>
                <a:spcPts val="0"/>
              </a:spcAft>
              <a:buSzPts val="1400"/>
              <a:buChar char="○"/>
            </a:pPr>
            <a:r>
              <a:rPr lang="en"/>
              <a:t>We reduced that down to ~300 pages with 1,900 animals </a:t>
            </a:r>
            <a:endParaRPr/>
          </a:p>
          <a:p>
            <a:pPr marL="457200" lvl="0" indent="-342900" algn="l" rtl="0">
              <a:spcBef>
                <a:spcPts val="0"/>
              </a:spcBef>
              <a:spcAft>
                <a:spcPts val="0"/>
              </a:spcAft>
              <a:buSzPts val="1800"/>
              <a:buChar char="●"/>
            </a:pPr>
            <a:r>
              <a:rPr lang="en"/>
              <a:t>Wide range of outliers</a:t>
            </a:r>
            <a:endParaRPr/>
          </a:p>
          <a:p>
            <a:pPr marL="914400" lvl="1" indent="-317500" algn="l" rtl="0">
              <a:spcBef>
                <a:spcPts val="0"/>
              </a:spcBef>
              <a:spcAft>
                <a:spcPts val="0"/>
              </a:spcAft>
              <a:buSzPts val="1400"/>
              <a:buChar char="○"/>
            </a:pPr>
            <a:r>
              <a:rPr lang="en"/>
              <a:t>West Coast states were originally picked to to be analyzed due to influx of api data</a:t>
            </a:r>
            <a:endParaRPr/>
          </a:p>
          <a:p>
            <a:pPr marL="914400" lvl="1" indent="-317500" algn="l" rtl="0">
              <a:spcBef>
                <a:spcPts val="0"/>
              </a:spcBef>
              <a:spcAft>
                <a:spcPts val="0"/>
              </a:spcAft>
              <a:buSzPts val="1400"/>
              <a:buChar char="○"/>
            </a:pPr>
            <a:r>
              <a:rPr lang="en"/>
              <a:t>Hawaii and Alaska only had 20-30 adoptable pets compared to the thousands in the other west coast states, therefore not giving the visual representation we originally wanted</a:t>
            </a:r>
            <a:endParaRPr/>
          </a:p>
          <a:p>
            <a:pPr marL="457200" lvl="0" indent="-342900" algn="l" rtl="0">
              <a:spcBef>
                <a:spcPts val="0"/>
              </a:spcBef>
              <a:spcAft>
                <a:spcPts val="0"/>
              </a:spcAft>
              <a:buSzPts val="1800"/>
              <a:buChar char="●"/>
            </a:pPr>
            <a:r>
              <a:rPr lang="en"/>
              <a:t>Duplications- due to fostering</a:t>
            </a:r>
            <a:endParaRPr/>
          </a:p>
          <a:p>
            <a:pPr marL="457200" lvl="0" indent="0" algn="l" rtl="0">
              <a:spcBef>
                <a:spcPts val="1200"/>
              </a:spcBef>
              <a:spcAft>
                <a:spcPts val="1200"/>
              </a:spcAft>
              <a:buNone/>
            </a:pPr>
            <a:endParaRPr/>
          </a:p>
        </p:txBody>
      </p:sp>
      <p:pic>
        <p:nvPicPr>
          <p:cNvPr id="79" name="Google Shape;79;p15"/>
          <p:cNvPicPr preferRelativeResize="0"/>
          <p:nvPr/>
        </p:nvPicPr>
        <p:blipFill>
          <a:blip r:embed="rId3">
            <a:alphaModFix/>
          </a:blip>
          <a:stretch>
            <a:fillRect/>
          </a:stretch>
        </p:blipFill>
        <p:spPr>
          <a:xfrm>
            <a:off x="6887250" y="180299"/>
            <a:ext cx="1671425" cy="2356825"/>
          </a:xfrm>
          <a:prstGeom prst="rect">
            <a:avLst/>
          </a:prstGeom>
          <a:noFill/>
          <a:ln w="38100" cap="flat" cmpd="sng">
            <a:solidFill>
              <a:srgbClr val="5E696C"/>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Ethical Considerations</a:t>
            </a:r>
            <a:endParaRPr/>
          </a:p>
        </p:txBody>
      </p:sp>
      <p:sp>
        <p:nvSpPr>
          <p:cNvPr id="85" name="Google Shape;85;p16"/>
          <p:cNvSpPr txBox="1">
            <a:spLocks noGrp="1"/>
          </p:cNvSpPr>
          <p:nvPr>
            <p:ph type="body" idx="1"/>
          </p:nvPr>
        </p:nvSpPr>
        <p:spPr>
          <a:xfrm>
            <a:off x="387900" y="1489825"/>
            <a:ext cx="42585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342900" algn="l" rtl="0">
              <a:spcBef>
                <a:spcPts val="1200"/>
              </a:spcBef>
              <a:spcAft>
                <a:spcPts val="0"/>
              </a:spcAft>
              <a:buSzPts val="1800"/>
              <a:buChar char="●"/>
            </a:pPr>
            <a:r>
              <a:rPr lang="en" b="1"/>
              <a:t>Protect personal information:</a:t>
            </a:r>
            <a:endParaRPr b="1"/>
          </a:p>
          <a:p>
            <a:pPr marL="457200" lvl="0" indent="0" algn="l" rtl="0">
              <a:spcBef>
                <a:spcPts val="1200"/>
              </a:spcBef>
              <a:spcAft>
                <a:spcPts val="0"/>
              </a:spcAft>
              <a:buNone/>
            </a:pPr>
            <a:r>
              <a:rPr lang="en"/>
              <a:t>Individual contact information like phone numbers, emails, and home addresses</a:t>
            </a:r>
            <a:endParaRPr/>
          </a:p>
          <a:p>
            <a:pPr marL="0" lvl="0" indent="0" algn="l" rtl="0">
              <a:spcBef>
                <a:spcPts val="1200"/>
              </a:spcBef>
              <a:spcAft>
                <a:spcPts val="1200"/>
              </a:spcAft>
              <a:buNone/>
            </a:pPr>
            <a:endParaRPr/>
          </a:p>
        </p:txBody>
      </p:sp>
      <p:pic>
        <p:nvPicPr>
          <p:cNvPr id="86" name="Google Shape;86;p16"/>
          <p:cNvPicPr preferRelativeResize="0"/>
          <p:nvPr/>
        </p:nvPicPr>
        <p:blipFill>
          <a:blip r:embed="rId3">
            <a:alphaModFix/>
          </a:blip>
          <a:stretch>
            <a:fillRect/>
          </a:stretch>
        </p:blipFill>
        <p:spPr>
          <a:xfrm>
            <a:off x="5304725" y="1078050"/>
            <a:ext cx="1467825" cy="2116200"/>
          </a:xfrm>
          <a:prstGeom prst="rect">
            <a:avLst/>
          </a:prstGeom>
          <a:noFill/>
          <a:ln w="38100" cap="flat" cmpd="sng">
            <a:solidFill>
              <a:srgbClr val="5E696C"/>
            </a:solidFill>
            <a:prstDash val="solid"/>
            <a:round/>
            <a:headEnd type="none" w="sm" len="sm"/>
            <a:tailEnd type="none" w="sm" len="sm"/>
          </a:ln>
        </p:spPr>
      </p:pic>
      <p:pic>
        <p:nvPicPr>
          <p:cNvPr id="87" name="Google Shape;87;p16"/>
          <p:cNvPicPr preferRelativeResize="0"/>
          <p:nvPr/>
        </p:nvPicPr>
        <p:blipFill>
          <a:blip r:embed="rId4">
            <a:alphaModFix/>
          </a:blip>
          <a:stretch>
            <a:fillRect/>
          </a:stretch>
        </p:blipFill>
        <p:spPr>
          <a:xfrm>
            <a:off x="6901650" y="1078050"/>
            <a:ext cx="1337075" cy="2116200"/>
          </a:xfrm>
          <a:prstGeom prst="rect">
            <a:avLst/>
          </a:prstGeom>
          <a:noFill/>
          <a:ln w="38100" cap="flat" cmpd="sng">
            <a:solidFill>
              <a:srgbClr val="5E696C"/>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Once the data we needed was clear we: </a:t>
            </a:r>
            <a:endParaRPr/>
          </a:p>
          <a:p>
            <a:pPr marL="457200" lvl="0" indent="-317500" algn="l" rtl="0">
              <a:spcBef>
                <a:spcPts val="1200"/>
              </a:spcBef>
              <a:spcAft>
                <a:spcPts val="0"/>
              </a:spcAft>
              <a:buSzPts val="1400"/>
              <a:buChar char="●"/>
            </a:pPr>
            <a:r>
              <a:rPr lang="en"/>
              <a:t>Dropped duplicates- to eliminate the fostered pets showing up twice </a:t>
            </a:r>
            <a:endParaRPr/>
          </a:p>
          <a:p>
            <a:pPr marL="457200" lvl="0" indent="-317500" algn="l" rtl="0">
              <a:spcBef>
                <a:spcPts val="0"/>
              </a:spcBef>
              <a:spcAft>
                <a:spcPts val="0"/>
              </a:spcAft>
              <a:buSzPts val="1400"/>
              <a:buChar char="●"/>
            </a:pPr>
            <a:r>
              <a:rPr lang="en"/>
              <a:t>Dropped NA</a:t>
            </a:r>
            <a:endParaRPr/>
          </a:p>
          <a:p>
            <a:pPr marL="457200" lvl="0" indent="-317500" algn="l" rtl="0">
              <a:spcBef>
                <a:spcPts val="0"/>
              </a:spcBef>
              <a:spcAft>
                <a:spcPts val="0"/>
              </a:spcAft>
              <a:buSzPts val="1400"/>
              <a:buChar char="●"/>
            </a:pPr>
            <a:r>
              <a:rPr lang="en"/>
              <a:t>Dropped contact Information </a:t>
            </a:r>
            <a:endParaRPr/>
          </a:p>
          <a:p>
            <a:pPr marL="457200" lvl="0" indent="-317500" algn="l" rtl="0">
              <a:spcBef>
                <a:spcPts val="0"/>
              </a:spcBef>
              <a:spcAft>
                <a:spcPts val="0"/>
              </a:spcAft>
              <a:buSzPts val="1400"/>
              <a:buChar char="●"/>
            </a:pPr>
            <a:r>
              <a:rPr lang="en"/>
              <a:t>Retrieved the state where each pet was located and created a state column </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sp>
        <p:nvSpPr>
          <p:cNvPr id="93" name="Google Shape;93;p17"/>
          <p:cNvSpPr txBox="1">
            <a:spLocks noGrp="1"/>
          </p:cNvSpPr>
          <p:nvPr>
            <p:ph type="body" idx="2"/>
          </p:nvPr>
        </p:nvSpPr>
        <p:spPr>
          <a:xfrm>
            <a:off x="5438100" y="3995525"/>
            <a:ext cx="2745000" cy="799500"/>
          </a:xfrm>
          <a:prstGeom prst="rect">
            <a:avLst/>
          </a:prstGeom>
          <a:solidFill>
            <a:srgbClr val="2A2A2A"/>
          </a:solidFill>
        </p:spPr>
        <p:txBody>
          <a:bodyPr spcFirstLastPara="1" wrap="square" lIns="91425" tIns="91425" rIns="91425" bIns="91425" anchor="t" anchorCtr="0">
            <a:normAutofit lnSpcReduction="20000"/>
          </a:bodyPr>
          <a:lstStyle/>
          <a:p>
            <a:pPr marL="0" lvl="0" indent="0" algn="ctr" rtl="0">
              <a:spcBef>
                <a:spcPts val="0"/>
              </a:spcBef>
              <a:spcAft>
                <a:spcPts val="1200"/>
              </a:spcAft>
              <a:buNone/>
            </a:pPr>
            <a:r>
              <a:rPr lang="en" b="1"/>
              <a:t>Bobbi is currently a fostered pet awaiting her forever home near you!  </a:t>
            </a:r>
            <a:endParaRPr b="1"/>
          </a:p>
        </p:txBody>
      </p:sp>
      <p:sp>
        <p:nvSpPr>
          <p:cNvPr id="94" name="Google Shape;94;p17"/>
          <p:cNvSpPr txBox="1"/>
          <p:nvPr/>
        </p:nvSpPr>
        <p:spPr>
          <a:xfrm>
            <a:off x="565225" y="322975"/>
            <a:ext cx="4570200" cy="8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a:solidFill>
                  <a:schemeClr val="dk1"/>
                </a:solidFill>
                <a:latin typeface="Roboto Slab"/>
                <a:ea typeface="Roboto Slab"/>
                <a:cs typeface="Roboto Slab"/>
                <a:sym typeface="Roboto Slab"/>
              </a:rPr>
              <a:t>ETL Process</a:t>
            </a:r>
            <a:endParaRPr sz="2900">
              <a:solidFill>
                <a:schemeClr val="dk1"/>
              </a:solidFill>
              <a:latin typeface="Roboto Slab"/>
              <a:ea typeface="Roboto Slab"/>
              <a:cs typeface="Roboto Slab"/>
              <a:sym typeface="Roboto Slab"/>
            </a:endParaRPr>
          </a:p>
        </p:txBody>
      </p:sp>
      <p:pic>
        <p:nvPicPr>
          <p:cNvPr id="95" name="Google Shape;95;p17"/>
          <p:cNvPicPr preferRelativeResize="0"/>
          <p:nvPr/>
        </p:nvPicPr>
        <p:blipFill rotWithShape="1">
          <a:blip r:embed="rId3">
            <a:alphaModFix/>
          </a:blip>
          <a:srcRect l="16801" t="6376" r="18427" b="7342"/>
          <a:stretch/>
        </p:blipFill>
        <p:spPr>
          <a:xfrm>
            <a:off x="4572001" y="645862"/>
            <a:ext cx="4234998" cy="3173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MongoDB NoSQL </a:t>
            </a:r>
            <a:endParaRPr/>
          </a:p>
          <a:p>
            <a:pPr marL="0" lvl="0" indent="0" algn="l" rtl="0">
              <a:spcBef>
                <a:spcPts val="0"/>
              </a:spcBef>
              <a:spcAft>
                <a:spcPts val="0"/>
              </a:spcAft>
              <a:buNone/>
            </a:pPr>
            <a:r>
              <a:rPr lang="en"/>
              <a:t>Database</a:t>
            </a:r>
            <a:endParaRPr/>
          </a:p>
        </p:txBody>
      </p:sp>
      <p:sp>
        <p:nvSpPr>
          <p:cNvPr id="101" name="Google Shape;101;p18"/>
          <p:cNvSpPr txBox="1">
            <a:spLocks noGrp="1"/>
          </p:cNvSpPr>
          <p:nvPr>
            <p:ph type="body" idx="1"/>
          </p:nvPr>
        </p:nvSpPr>
        <p:spPr>
          <a:xfrm>
            <a:off x="355500" y="1469525"/>
            <a:ext cx="3999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MongoDB is a NoSQL database that is used with Pymongo module to retrieve your data.</a:t>
            </a:r>
            <a:endParaRPr/>
          </a:p>
          <a:p>
            <a:pPr marL="0" lvl="0" indent="0" algn="l" rtl="0">
              <a:spcBef>
                <a:spcPts val="1200"/>
              </a:spcBef>
              <a:spcAft>
                <a:spcPts val="0"/>
              </a:spcAft>
              <a:buNone/>
            </a:pPr>
            <a:r>
              <a:rPr lang="en"/>
              <a:t>MongoDB Process:</a:t>
            </a:r>
            <a:endParaRPr/>
          </a:p>
          <a:p>
            <a:pPr marL="457200" lvl="0" indent="-317500" algn="l" rtl="0">
              <a:spcBef>
                <a:spcPts val="1200"/>
              </a:spcBef>
              <a:spcAft>
                <a:spcPts val="0"/>
              </a:spcAft>
              <a:buSzPts val="1400"/>
              <a:buChar char="●"/>
            </a:pPr>
            <a:r>
              <a:rPr lang="en"/>
              <a:t>Create Database- project_3</a:t>
            </a:r>
            <a:endParaRPr/>
          </a:p>
          <a:p>
            <a:pPr marL="457200" lvl="0" indent="-317500" algn="l" rtl="0">
              <a:spcBef>
                <a:spcPts val="0"/>
              </a:spcBef>
              <a:spcAft>
                <a:spcPts val="0"/>
              </a:spcAft>
              <a:buSzPts val="1400"/>
              <a:buChar char="●"/>
            </a:pPr>
            <a:r>
              <a:rPr lang="en"/>
              <a:t>Create Collection- Animals</a:t>
            </a:r>
            <a:endParaRPr/>
          </a:p>
          <a:p>
            <a:pPr marL="457200" lvl="0" indent="-317500" algn="l" rtl="0">
              <a:spcBef>
                <a:spcPts val="0"/>
              </a:spcBef>
              <a:spcAft>
                <a:spcPts val="0"/>
              </a:spcAft>
              <a:buSzPts val="1400"/>
              <a:buChar char="●"/>
            </a:pPr>
            <a:r>
              <a:rPr lang="en"/>
              <a:t>Import cleaned CSV </a:t>
            </a:r>
            <a:endParaRPr/>
          </a:p>
          <a:p>
            <a:pPr marL="457200" lvl="0" indent="-317500" algn="l" rtl="0">
              <a:spcBef>
                <a:spcPts val="0"/>
              </a:spcBef>
              <a:spcAft>
                <a:spcPts val="0"/>
              </a:spcAft>
              <a:buSzPts val="1400"/>
              <a:buChar char="●"/>
            </a:pPr>
            <a:r>
              <a:rPr lang="en"/>
              <a:t>Confirm the amount of documents imported to ensure no data is lost</a:t>
            </a:r>
            <a:endParaRPr/>
          </a:p>
        </p:txBody>
      </p:sp>
      <p:pic>
        <p:nvPicPr>
          <p:cNvPr id="102" name="Google Shape;102;p18"/>
          <p:cNvPicPr preferRelativeResize="0"/>
          <p:nvPr/>
        </p:nvPicPr>
        <p:blipFill>
          <a:blip r:embed="rId3">
            <a:alphaModFix/>
          </a:blip>
          <a:stretch>
            <a:fillRect/>
          </a:stretch>
        </p:blipFill>
        <p:spPr>
          <a:xfrm>
            <a:off x="5000400" y="394225"/>
            <a:ext cx="3907325" cy="4355050"/>
          </a:xfrm>
          <a:prstGeom prst="rect">
            <a:avLst/>
          </a:prstGeom>
          <a:noFill/>
          <a:ln w="76200" cap="flat" cmpd="sng">
            <a:solidFill>
              <a:srgbClr val="5E696C"/>
            </a:solidFill>
            <a:prstDash val="solid"/>
            <a:round/>
            <a:headEnd type="none" w="sm" len="sm"/>
            <a:tailEnd type="none" w="sm" len="sm"/>
          </a:ln>
        </p:spPr>
      </p:pic>
      <p:pic>
        <p:nvPicPr>
          <p:cNvPr id="103" name="Google Shape;103;p18"/>
          <p:cNvPicPr preferRelativeResize="0"/>
          <p:nvPr/>
        </p:nvPicPr>
        <p:blipFill>
          <a:blip r:embed="rId4">
            <a:alphaModFix/>
          </a:blip>
          <a:stretch>
            <a:fillRect/>
          </a:stretch>
        </p:blipFill>
        <p:spPr>
          <a:xfrm>
            <a:off x="3635075" y="177888"/>
            <a:ext cx="936930" cy="1246375"/>
          </a:xfrm>
          <a:prstGeom prst="rect">
            <a:avLst/>
          </a:prstGeom>
          <a:noFill/>
          <a:ln w="38100" cap="flat" cmpd="sng">
            <a:solidFill>
              <a:srgbClr val="5E696C"/>
            </a:solidFill>
            <a:prstDash val="solid"/>
            <a:round/>
            <a:headEnd type="none" w="sm" len="sm"/>
            <a:tailEnd type="none" w="sm" len="sm"/>
          </a:ln>
        </p:spPr>
      </p:pic>
      <p:sp>
        <p:nvSpPr>
          <p:cNvPr id="104" name="Google Shape;104;p18"/>
          <p:cNvSpPr/>
          <p:nvPr/>
        </p:nvSpPr>
        <p:spPr>
          <a:xfrm rot="10800000">
            <a:off x="7511375" y="1509849"/>
            <a:ext cx="306600" cy="580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5" name="Google Shape;105;p18"/>
          <p:cNvSpPr txBox="1"/>
          <p:nvPr/>
        </p:nvSpPr>
        <p:spPr>
          <a:xfrm>
            <a:off x="7852075" y="1872700"/>
            <a:ext cx="847500" cy="4035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FF0000"/>
                </a:solidFill>
                <a:highlight>
                  <a:schemeClr val="dk1"/>
                </a:highlight>
                <a:latin typeface="Roboto"/>
                <a:ea typeface="Roboto"/>
                <a:cs typeface="Roboto"/>
                <a:sym typeface="Roboto"/>
              </a:rPr>
              <a:t>Confirm # of documents</a:t>
            </a:r>
            <a:endParaRPr sz="800">
              <a:solidFill>
                <a:srgbClr val="FF0000"/>
              </a:solidFill>
              <a:highlight>
                <a:schemeClr val="dk1"/>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87900" y="60625"/>
            <a:ext cx="8368200"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Flask and PyMongo</a:t>
            </a:r>
            <a:endParaRPr/>
          </a:p>
        </p:txBody>
      </p:sp>
      <p:sp>
        <p:nvSpPr>
          <p:cNvPr id="111" name="Google Shape;111;p19"/>
          <p:cNvSpPr txBox="1">
            <a:spLocks noGrp="1"/>
          </p:cNvSpPr>
          <p:nvPr>
            <p:ph type="body" idx="1"/>
          </p:nvPr>
        </p:nvSpPr>
        <p:spPr>
          <a:xfrm>
            <a:off x="2598750" y="1623975"/>
            <a:ext cx="3025800" cy="3168000"/>
          </a:xfrm>
          <a:prstGeom prst="rect">
            <a:avLst/>
          </a:prstGeom>
        </p:spPr>
        <p:txBody>
          <a:bodyPr spcFirstLastPara="1" wrap="square" lIns="91425" tIns="91425" rIns="91425" bIns="91425" anchor="t" anchorCtr="0">
            <a:normAutofit fontScale="92500" lnSpcReduction="20000"/>
          </a:bodyPr>
          <a:lstStyle/>
          <a:p>
            <a:pPr marL="457200" lvl="0" indent="-304958" algn="l" rtl="0">
              <a:lnSpc>
                <a:spcPct val="100000"/>
              </a:lnSpc>
              <a:spcBef>
                <a:spcPts val="0"/>
              </a:spcBef>
              <a:spcAft>
                <a:spcPts val="0"/>
              </a:spcAft>
              <a:buSzPct val="100000"/>
              <a:buChar char="●"/>
            </a:pPr>
            <a:r>
              <a:rPr lang="en" sz="1300"/>
              <a:t>Import </a:t>
            </a:r>
            <a:r>
              <a:rPr lang="en" sz="1300" b="1" u="sng"/>
              <a:t>Pymongo</a:t>
            </a:r>
            <a:r>
              <a:rPr lang="en" sz="1300"/>
              <a:t> to read MongoDB database</a:t>
            </a:r>
            <a:endParaRPr sz="1300"/>
          </a:p>
          <a:p>
            <a:pPr marL="0" lvl="0" indent="0" algn="l" rtl="0">
              <a:lnSpc>
                <a:spcPct val="100000"/>
              </a:lnSpc>
              <a:spcBef>
                <a:spcPts val="1200"/>
              </a:spcBef>
              <a:spcAft>
                <a:spcPts val="0"/>
              </a:spcAft>
              <a:buNone/>
            </a:pPr>
            <a:endParaRPr sz="1300"/>
          </a:p>
          <a:p>
            <a:pPr marL="457200" lvl="0" indent="-304958" algn="l" rtl="0">
              <a:lnSpc>
                <a:spcPct val="100000"/>
              </a:lnSpc>
              <a:spcBef>
                <a:spcPts val="0"/>
              </a:spcBef>
              <a:spcAft>
                <a:spcPts val="0"/>
              </a:spcAft>
              <a:buSzPct val="100000"/>
              <a:buChar char="●"/>
            </a:pPr>
            <a:r>
              <a:rPr lang="en" sz="1300"/>
              <a:t>Called localhost from MongoDB and selected database names with variables</a:t>
            </a:r>
            <a:endParaRPr sz="1300"/>
          </a:p>
          <a:p>
            <a:pPr marL="457200" lvl="0" indent="0" algn="l" rtl="0">
              <a:lnSpc>
                <a:spcPct val="100000"/>
              </a:lnSpc>
              <a:spcBef>
                <a:spcPts val="1200"/>
              </a:spcBef>
              <a:spcAft>
                <a:spcPts val="0"/>
              </a:spcAft>
              <a:buNone/>
            </a:pPr>
            <a:endParaRPr sz="1300"/>
          </a:p>
          <a:p>
            <a:pPr marL="457200" lvl="0" indent="-304958" algn="l" rtl="0">
              <a:lnSpc>
                <a:spcPct val="100000"/>
              </a:lnSpc>
              <a:spcBef>
                <a:spcPts val="0"/>
              </a:spcBef>
              <a:spcAft>
                <a:spcPts val="0"/>
              </a:spcAft>
              <a:buSzPct val="100000"/>
              <a:buChar char="●"/>
            </a:pPr>
            <a:r>
              <a:rPr lang="en" sz="1300"/>
              <a:t>Connected to MongoDB using </a:t>
            </a:r>
            <a:r>
              <a:rPr lang="en" sz="1300" b="1" u="sng"/>
              <a:t>MongoClient()</a:t>
            </a:r>
            <a:endParaRPr sz="1300" b="1" u="sng"/>
          </a:p>
          <a:p>
            <a:pPr marL="457200" lvl="0" indent="0" algn="l" rtl="0">
              <a:lnSpc>
                <a:spcPct val="100000"/>
              </a:lnSpc>
              <a:spcBef>
                <a:spcPts val="0"/>
              </a:spcBef>
              <a:spcAft>
                <a:spcPts val="0"/>
              </a:spcAft>
              <a:buNone/>
            </a:pPr>
            <a:endParaRPr sz="1300" b="1" u="sng"/>
          </a:p>
          <a:p>
            <a:pPr marL="457200" lvl="0" indent="-304958" algn="l" rtl="0">
              <a:lnSpc>
                <a:spcPct val="100000"/>
              </a:lnSpc>
              <a:spcBef>
                <a:spcPts val="1200"/>
              </a:spcBef>
              <a:spcAft>
                <a:spcPts val="0"/>
              </a:spcAft>
              <a:buSzPct val="100000"/>
              <a:buChar char="●"/>
            </a:pPr>
            <a:r>
              <a:rPr lang="en" sz="1300"/>
              <a:t>Created </a:t>
            </a:r>
            <a:r>
              <a:rPr lang="en" sz="1300" b="1"/>
              <a:t>Flask @app.route(‘/check_mongodb’)</a:t>
            </a:r>
            <a:r>
              <a:rPr lang="en" sz="1300"/>
              <a:t> that displays our jsonified data on the localhost development page </a:t>
            </a:r>
            <a:endParaRPr sz="1300"/>
          </a:p>
          <a:p>
            <a:pPr marL="457200" lvl="0" indent="0" algn="l" rtl="0">
              <a:lnSpc>
                <a:spcPct val="100000"/>
              </a:lnSpc>
              <a:spcBef>
                <a:spcPts val="1200"/>
              </a:spcBef>
              <a:spcAft>
                <a:spcPts val="0"/>
              </a:spcAft>
              <a:buNone/>
            </a:pPr>
            <a:endParaRPr sz="1300"/>
          </a:p>
          <a:p>
            <a:pPr marL="457200" lvl="0" indent="-304958" algn="l" rtl="0">
              <a:lnSpc>
                <a:spcPct val="100000"/>
              </a:lnSpc>
              <a:spcBef>
                <a:spcPts val="0"/>
              </a:spcBef>
              <a:spcAft>
                <a:spcPts val="0"/>
              </a:spcAft>
              <a:buSzPct val="100000"/>
              <a:buChar char="●"/>
            </a:pPr>
            <a:r>
              <a:rPr lang="en" sz="1300"/>
              <a:t>Runs without error</a:t>
            </a:r>
            <a:endParaRPr sz="1300"/>
          </a:p>
        </p:txBody>
      </p:sp>
      <p:pic>
        <p:nvPicPr>
          <p:cNvPr id="112" name="Google Shape;112;p19"/>
          <p:cNvPicPr preferRelativeResize="0"/>
          <p:nvPr/>
        </p:nvPicPr>
        <p:blipFill>
          <a:blip r:embed="rId3">
            <a:alphaModFix/>
          </a:blip>
          <a:stretch>
            <a:fillRect/>
          </a:stretch>
        </p:blipFill>
        <p:spPr>
          <a:xfrm>
            <a:off x="202975" y="361900"/>
            <a:ext cx="2436925" cy="4573511"/>
          </a:xfrm>
          <a:prstGeom prst="rect">
            <a:avLst/>
          </a:prstGeom>
          <a:noFill/>
          <a:ln w="76200" cap="flat" cmpd="sng">
            <a:solidFill>
              <a:srgbClr val="5E696C"/>
            </a:solidFill>
            <a:prstDash val="solid"/>
            <a:round/>
            <a:headEnd type="none" w="sm" len="sm"/>
            <a:tailEnd type="none" w="sm" len="sm"/>
          </a:ln>
        </p:spPr>
      </p:pic>
      <p:pic>
        <p:nvPicPr>
          <p:cNvPr id="113" name="Google Shape;113;p19"/>
          <p:cNvPicPr preferRelativeResize="0"/>
          <p:nvPr/>
        </p:nvPicPr>
        <p:blipFill>
          <a:blip r:embed="rId4">
            <a:alphaModFix/>
          </a:blip>
          <a:stretch>
            <a:fillRect/>
          </a:stretch>
        </p:blipFill>
        <p:spPr>
          <a:xfrm>
            <a:off x="5677700" y="746725"/>
            <a:ext cx="3367950" cy="3787576"/>
          </a:xfrm>
          <a:prstGeom prst="rect">
            <a:avLst/>
          </a:prstGeom>
          <a:noFill/>
          <a:ln w="76200" cap="flat" cmpd="sng">
            <a:solidFill>
              <a:srgbClr val="5E696C"/>
            </a:solidFill>
            <a:prstDash val="solid"/>
            <a:round/>
            <a:headEnd type="none" w="sm" len="sm"/>
            <a:tailEnd type="none" w="sm" len="sm"/>
          </a:ln>
        </p:spPr>
      </p:pic>
      <p:sp>
        <p:nvSpPr>
          <p:cNvPr id="114" name="Google Shape;114;p19"/>
          <p:cNvSpPr/>
          <p:nvPr/>
        </p:nvSpPr>
        <p:spPr>
          <a:xfrm>
            <a:off x="2831500" y="1169825"/>
            <a:ext cx="2719500" cy="27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5" name="Google Shape;115;p19"/>
          <p:cNvSpPr txBox="1"/>
          <p:nvPr/>
        </p:nvSpPr>
        <p:spPr>
          <a:xfrm>
            <a:off x="6413675" y="4649800"/>
            <a:ext cx="2100600" cy="285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i="1">
                <a:solidFill>
                  <a:schemeClr val="dk1"/>
                </a:solidFill>
                <a:latin typeface="Roboto"/>
                <a:ea typeface="Roboto"/>
                <a:cs typeface="Roboto"/>
                <a:sym typeface="Roboto"/>
              </a:rPr>
              <a:t>Screenshot of localhost webpage</a:t>
            </a:r>
            <a:endParaRPr sz="1000" b="1" i="1">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React.js</a:t>
            </a:r>
            <a:endParaRPr/>
          </a:p>
        </p:txBody>
      </p:sp>
      <p:sp>
        <p:nvSpPr>
          <p:cNvPr id="121" name="Google Shape;121;p20"/>
          <p:cNvSpPr txBox="1">
            <a:spLocks noGrp="1"/>
          </p:cNvSpPr>
          <p:nvPr>
            <p:ph type="body" idx="1"/>
          </p:nvPr>
        </p:nvSpPr>
        <p:spPr>
          <a:xfrm>
            <a:off x="95150" y="1489825"/>
            <a:ext cx="4967400" cy="30789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b="1" u="sng"/>
              <a:t>Javascript Axios</a:t>
            </a:r>
            <a:r>
              <a:rPr lang="en"/>
              <a:t> to make HTTP request from our Flask localhost to get our jsonified data</a:t>
            </a:r>
            <a:endParaRPr/>
          </a:p>
          <a:p>
            <a:pPr marL="457200" lvl="0" indent="-317500" algn="l" rtl="0">
              <a:spcBef>
                <a:spcPts val="0"/>
              </a:spcBef>
              <a:spcAft>
                <a:spcPts val="0"/>
              </a:spcAft>
              <a:buSzPts val="1400"/>
              <a:buChar char="●"/>
            </a:pPr>
            <a:r>
              <a:rPr lang="en" b="1" u="sng"/>
              <a:t>React.js Victory</a:t>
            </a:r>
            <a:r>
              <a:rPr lang="en"/>
              <a:t> to chart user-selected data</a:t>
            </a:r>
            <a:endParaRPr/>
          </a:p>
          <a:p>
            <a:pPr marL="457200" lvl="0" indent="-317500" algn="l" rtl="0">
              <a:spcBef>
                <a:spcPts val="0"/>
              </a:spcBef>
              <a:spcAft>
                <a:spcPts val="0"/>
              </a:spcAft>
              <a:buSzPts val="1400"/>
              <a:buChar char="●"/>
            </a:pPr>
            <a:r>
              <a:rPr lang="en"/>
              <a:t>Process:</a:t>
            </a:r>
            <a:endParaRPr/>
          </a:p>
          <a:p>
            <a:pPr marL="914400" lvl="1" indent="-304800" algn="l" rtl="0">
              <a:spcBef>
                <a:spcPts val="0"/>
              </a:spcBef>
              <a:spcAft>
                <a:spcPts val="0"/>
              </a:spcAft>
              <a:buSzPts val="1200"/>
              <a:buChar char="○"/>
            </a:pPr>
            <a:r>
              <a:rPr lang="en"/>
              <a:t>Function to handle column change</a:t>
            </a:r>
            <a:endParaRPr/>
          </a:p>
          <a:p>
            <a:pPr marL="914400" lvl="1" indent="-304800" algn="l" rtl="0">
              <a:spcBef>
                <a:spcPts val="0"/>
              </a:spcBef>
              <a:spcAft>
                <a:spcPts val="0"/>
              </a:spcAft>
              <a:buSzPts val="1200"/>
              <a:buChar char="○"/>
            </a:pPr>
            <a:r>
              <a:rPr lang="en"/>
              <a:t>Function to handle value change</a:t>
            </a:r>
            <a:endParaRPr/>
          </a:p>
          <a:p>
            <a:pPr marL="914400" lvl="1" indent="-304800" algn="l" rtl="0">
              <a:spcBef>
                <a:spcPts val="0"/>
              </a:spcBef>
              <a:spcAft>
                <a:spcPts val="0"/>
              </a:spcAft>
              <a:buSzPts val="1200"/>
              <a:buChar char="○"/>
            </a:pPr>
            <a:r>
              <a:rPr lang="en"/>
              <a:t>Function to filter data, reflecting the column and value change</a:t>
            </a:r>
            <a:endParaRPr/>
          </a:p>
          <a:p>
            <a:pPr marL="914400" lvl="1" indent="-304800" algn="l" rtl="0">
              <a:spcBef>
                <a:spcPts val="0"/>
              </a:spcBef>
              <a:spcAft>
                <a:spcPts val="0"/>
              </a:spcAft>
              <a:buSzPts val="1200"/>
              <a:buChar char="○"/>
            </a:pPr>
            <a:r>
              <a:rPr lang="en"/>
              <a:t>Styling website, reflecting list of animals</a:t>
            </a:r>
            <a:endParaRPr/>
          </a:p>
          <a:p>
            <a:pPr marL="914400" lvl="1" indent="-304800" algn="l" rtl="0">
              <a:spcBef>
                <a:spcPts val="0"/>
              </a:spcBef>
              <a:spcAft>
                <a:spcPts val="0"/>
              </a:spcAft>
              <a:buSzPts val="1200"/>
              <a:buChar char="○"/>
            </a:pPr>
            <a:r>
              <a:rPr lang="en"/>
              <a:t>Pie charts that reflect user-interaction with dropdown selection</a:t>
            </a:r>
            <a:endParaRPr/>
          </a:p>
        </p:txBody>
      </p:sp>
      <p:pic>
        <p:nvPicPr>
          <p:cNvPr id="122" name="Google Shape;122;p20"/>
          <p:cNvPicPr preferRelativeResize="0"/>
          <p:nvPr/>
        </p:nvPicPr>
        <p:blipFill rotWithShape="1">
          <a:blip r:embed="rId3">
            <a:alphaModFix/>
          </a:blip>
          <a:srcRect l="4613" t="23022" r="20006" b="17627"/>
          <a:stretch/>
        </p:blipFill>
        <p:spPr>
          <a:xfrm>
            <a:off x="5313800" y="1052650"/>
            <a:ext cx="3109701" cy="3416401"/>
          </a:xfrm>
          <a:prstGeom prst="rect">
            <a:avLst/>
          </a:prstGeom>
          <a:noFill/>
          <a:ln w="76200" cap="flat" cmpd="sng">
            <a:solidFill>
              <a:schemeClr val="lt2"/>
            </a:solidFill>
            <a:prstDash val="solid"/>
            <a:round/>
            <a:headEnd type="none" w="sm" len="sm"/>
            <a:tailEnd type="none" w="sm" len="sm"/>
          </a:ln>
        </p:spPr>
      </p:pic>
      <p:pic>
        <p:nvPicPr>
          <p:cNvPr id="123" name="Google Shape;123;p20"/>
          <p:cNvPicPr preferRelativeResize="0"/>
          <p:nvPr/>
        </p:nvPicPr>
        <p:blipFill>
          <a:blip r:embed="rId4">
            <a:alphaModFix/>
          </a:blip>
          <a:stretch>
            <a:fillRect/>
          </a:stretch>
        </p:blipFill>
        <p:spPr>
          <a:xfrm>
            <a:off x="3099999" y="140250"/>
            <a:ext cx="997060" cy="1321650"/>
          </a:xfrm>
          <a:prstGeom prst="rect">
            <a:avLst/>
          </a:prstGeom>
          <a:noFill/>
          <a:ln w="76200" cap="flat" cmpd="sng">
            <a:solidFill>
              <a:srgbClr val="434343"/>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body" idx="1"/>
          </p:nvPr>
        </p:nvSpPr>
        <p:spPr>
          <a:xfrm>
            <a:off x="415763" y="334550"/>
            <a:ext cx="4238700" cy="3270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770"/>
              <a:buNone/>
            </a:pPr>
            <a:r>
              <a:rPr lang="en" sz="1480" b="1"/>
              <a:t>PET TYPES </a:t>
            </a:r>
            <a:endParaRPr sz="1480" b="1"/>
          </a:p>
        </p:txBody>
      </p:sp>
      <p:sp>
        <p:nvSpPr>
          <p:cNvPr id="129" name="Google Shape;129;p21"/>
          <p:cNvSpPr txBox="1">
            <a:spLocks noGrp="1"/>
          </p:cNvSpPr>
          <p:nvPr>
            <p:ph type="body" idx="2"/>
          </p:nvPr>
        </p:nvSpPr>
        <p:spPr>
          <a:xfrm>
            <a:off x="4672463" y="306175"/>
            <a:ext cx="4020900" cy="3270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770"/>
              <a:buNone/>
            </a:pPr>
            <a:r>
              <a:rPr lang="en" sz="1480" b="1"/>
              <a:t>PET AGES </a:t>
            </a:r>
            <a:endParaRPr sz="1480" b="1"/>
          </a:p>
        </p:txBody>
      </p:sp>
      <p:pic>
        <p:nvPicPr>
          <p:cNvPr id="130" name="Google Shape;130;p21"/>
          <p:cNvPicPr preferRelativeResize="0"/>
          <p:nvPr/>
        </p:nvPicPr>
        <p:blipFill>
          <a:blip r:embed="rId3">
            <a:alphaModFix/>
          </a:blip>
          <a:stretch>
            <a:fillRect/>
          </a:stretch>
        </p:blipFill>
        <p:spPr>
          <a:xfrm>
            <a:off x="498225" y="924925"/>
            <a:ext cx="4073774" cy="3643801"/>
          </a:xfrm>
          <a:prstGeom prst="rect">
            <a:avLst/>
          </a:prstGeom>
          <a:noFill/>
          <a:ln>
            <a:noFill/>
          </a:ln>
        </p:spPr>
      </p:pic>
      <p:pic>
        <p:nvPicPr>
          <p:cNvPr id="131" name="Google Shape;131;p21"/>
          <p:cNvPicPr preferRelativeResize="0"/>
          <p:nvPr/>
        </p:nvPicPr>
        <p:blipFill>
          <a:blip r:embed="rId4">
            <a:alphaModFix/>
          </a:blip>
          <a:stretch>
            <a:fillRect/>
          </a:stretch>
        </p:blipFill>
        <p:spPr>
          <a:xfrm>
            <a:off x="4761325" y="924925"/>
            <a:ext cx="3843174" cy="3643800"/>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1183</Words>
  <Application>Microsoft Office PowerPoint</Application>
  <PresentationFormat>On-screen Show (16:9)</PresentationFormat>
  <Paragraphs>109</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Roboto</vt:lpstr>
      <vt:lpstr>Roboto Slab</vt:lpstr>
      <vt:lpstr>Arial</vt:lpstr>
      <vt:lpstr>Marina</vt:lpstr>
      <vt:lpstr>An Animal Friend In Need</vt:lpstr>
      <vt:lpstr>Petfinder API</vt:lpstr>
      <vt:lpstr>Limitations</vt:lpstr>
      <vt:lpstr>Ethical Considerations</vt:lpstr>
      <vt:lpstr>PowerPoint Presentation</vt:lpstr>
      <vt:lpstr>MongoDB NoSQL  Database</vt:lpstr>
      <vt:lpstr>Flask and PyMongo</vt:lpstr>
      <vt:lpstr>React.js</vt:lpstr>
      <vt:lpstr>PowerPoint Presentation</vt:lpstr>
      <vt:lpstr>PowerPoint Presentation</vt:lpstr>
      <vt:lpstr>Our Work-Flow </vt:lpstr>
      <vt:lpstr>Demo</vt:lpstr>
      <vt:lpstr>Future Works and conclusion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Animal Friend In Need</dc:title>
  <dc:creator>David Rios</dc:creator>
  <cp:lastModifiedBy>David Rios</cp:lastModifiedBy>
  <cp:revision>1</cp:revision>
  <dcterms:modified xsi:type="dcterms:W3CDTF">2024-02-06T01:42:54Z</dcterms:modified>
</cp:coreProperties>
</file>